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2/14/2026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9600" b="1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5600" b="1" i="0">
                <a:solidFill>
                  <a:srgbClr val="00AF50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2/14/2026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9600" b="1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2/14/2026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9600" b="1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2/14/2026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2/14/2026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755"/>
            <a:ext cx="9143999" cy="1027430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400060" y="0"/>
            <a:ext cx="4743939" cy="600063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0" y="0"/>
            <a:ext cx="9087901" cy="1020579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-809" y="52303"/>
            <a:ext cx="9145601" cy="90184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712712" y="2347411"/>
            <a:ext cx="5718575" cy="14890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600" b="1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92915" y="3248012"/>
            <a:ext cx="7761605" cy="2362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600" b="1" i="0">
                <a:solidFill>
                  <a:srgbClr val="00AF50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2/14/2026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499" y="229321"/>
            <a:ext cx="8080375" cy="20377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6600" dirty="0"/>
              <a:t>Kinesiology</a:t>
            </a:r>
            <a:r>
              <a:rPr sz="6600" b="0" spc="-160" dirty="0">
                <a:latin typeface="Times New Roman"/>
                <a:cs typeface="Times New Roman"/>
              </a:rPr>
              <a:t> </a:t>
            </a:r>
            <a:r>
              <a:rPr sz="6600" spc="-50" dirty="0"/>
              <a:t>&amp;</a:t>
            </a:r>
            <a:r>
              <a:rPr sz="6600" b="0" spc="-50" dirty="0">
                <a:latin typeface="Times New Roman"/>
                <a:cs typeface="Times New Roman"/>
              </a:rPr>
              <a:t> </a:t>
            </a:r>
            <a:r>
              <a:rPr sz="6600" dirty="0"/>
              <a:t>Biomechanics</a:t>
            </a:r>
            <a:r>
              <a:rPr sz="6600" b="0" spc="-100" dirty="0">
                <a:latin typeface="Times New Roman"/>
                <a:cs typeface="Times New Roman"/>
              </a:rPr>
              <a:t> </a:t>
            </a:r>
            <a:r>
              <a:rPr sz="6600" dirty="0"/>
              <a:t>in</a:t>
            </a:r>
            <a:r>
              <a:rPr sz="6600" b="0" spc="-125" dirty="0">
                <a:latin typeface="Times New Roman"/>
                <a:cs typeface="Times New Roman"/>
              </a:rPr>
              <a:t> </a:t>
            </a:r>
            <a:r>
              <a:rPr sz="6600" spc="-10" dirty="0"/>
              <a:t>Sports</a:t>
            </a:r>
            <a:endParaRPr sz="6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4200" y="2601184"/>
            <a:ext cx="7317105" cy="968375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sz="2000" b="1" u="sng" dirty="0">
                <a:solidFill>
                  <a:srgbClr val="E2D700"/>
                </a:solidFill>
                <a:uFill>
                  <a:solidFill>
                    <a:srgbClr val="E2D700"/>
                  </a:solidFill>
                </a:uFill>
                <a:latin typeface="Nirmala UI"/>
                <a:cs typeface="Nirmala UI"/>
              </a:rPr>
              <a:t>इंदिरा</a:t>
            </a:r>
            <a:r>
              <a:rPr sz="2000" b="1" u="sng" spc="-10" dirty="0">
                <a:solidFill>
                  <a:srgbClr val="E2D700"/>
                </a:solidFill>
                <a:uFill>
                  <a:solidFill>
                    <a:srgbClr val="E2D700"/>
                  </a:solidFill>
                </a:uFill>
                <a:latin typeface="Nirmala UI"/>
                <a:cs typeface="Nirmala UI"/>
              </a:rPr>
              <a:t> </a:t>
            </a:r>
            <a:r>
              <a:rPr sz="2000" b="1" u="sng" spc="-130" dirty="0">
                <a:solidFill>
                  <a:srgbClr val="E2D700"/>
                </a:solidFill>
                <a:uFill>
                  <a:solidFill>
                    <a:srgbClr val="E2D700"/>
                  </a:solidFill>
                </a:uFill>
                <a:latin typeface="Nirmala UI"/>
                <a:cs typeface="Nirmala UI"/>
              </a:rPr>
              <a:t>गााँधी</a:t>
            </a:r>
            <a:r>
              <a:rPr sz="2000" b="1" u="sng" spc="-5" dirty="0">
                <a:solidFill>
                  <a:srgbClr val="E2D700"/>
                </a:solidFill>
                <a:uFill>
                  <a:solidFill>
                    <a:srgbClr val="E2D700"/>
                  </a:solidFill>
                </a:uFill>
                <a:latin typeface="Nirmala UI"/>
                <a:cs typeface="Nirmala UI"/>
              </a:rPr>
              <a:t> </a:t>
            </a:r>
            <a:r>
              <a:rPr sz="2000" b="1" u="sng" dirty="0">
                <a:solidFill>
                  <a:srgbClr val="E2D700"/>
                </a:solidFill>
                <a:uFill>
                  <a:solidFill>
                    <a:srgbClr val="E2D700"/>
                  </a:solidFill>
                </a:uFill>
                <a:latin typeface="Nirmala UI"/>
                <a:cs typeface="Nirmala UI"/>
              </a:rPr>
              <a:t>राजकीय</a:t>
            </a:r>
            <a:r>
              <a:rPr sz="2000" b="1" u="sng" spc="-5" dirty="0">
                <a:solidFill>
                  <a:srgbClr val="E2D700"/>
                </a:solidFill>
                <a:uFill>
                  <a:solidFill>
                    <a:srgbClr val="E2D700"/>
                  </a:solidFill>
                </a:uFill>
                <a:latin typeface="Nirmala UI"/>
                <a:cs typeface="Nirmala UI"/>
              </a:rPr>
              <a:t> </a:t>
            </a:r>
            <a:r>
              <a:rPr sz="2000" b="1" u="sng" spc="-275" dirty="0">
                <a:solidFill>
                  <a:srgbClr val="E2D700"/>
                </a:solidFill>
                <a:uFill>
                  <a:solidFill>
                    <a:srgbClr val="E2D700"/>
                  </a:solidFill>
                </a:uFill>
                <a:latin typeface="Nirmala UI"/>
                <a:cs typeface="Nirmala UI"/>
              </a:rPr>
              <a:t>स्नातकोत्तर</a:t>
            </a:r>
            <a:r>
              <a:rPr sz="2000" b="1" u="sng" spc="10" dirty="0">
                <a:solidFill>
                  <a:srgbClr val="E2D700"/>
                </a:solidFill>
                <a:uFill>
                  <a:solidFill>
                    <a:srgbClr val="E2D700"/>
                  </a:solidFill>
                </a:uFill>
                <a:latin typeface="Nirmala UI"/>
                <a:cs typeface="Nirmala UI"/>
              </a:rPr>
              <a:t> </a:t>
            </a:r>
            <a:r>
              <a:rPr sz="2000" b="1" u="sng" spc="-100" dirty="0">
                <a:solidFill>
                  <a:srgbClr val="E2D700"/>
                </a:solidFill>
                <a:uFill>
                  <a:solidFill>
                    <a:srgbClr val="E2D700"/>
                  </a:solidFill>
                </a:uFill>
                <a:latin typeface="Nirmala UI"/>
                <a:cs typeface="Nirmala UI"/>
              </a:rPr>
              <a:t>महादिद्यालय,</a:t>
            </a:r>
            <a:r>
              <a:rPr sz="2000" b="1" u="sng" dirty="0">
                <a:solidFill>
                  <a:srgbClr val="E2D700"/>
                </a:solidFill>
                <a:uFill>
                  <a:solidFill>
                    <a:srgbClr val="E2D700"/>
                  </a:solidFill>
                </a:uFill>
                <a:latin typeface="Nirmala UI"/>
                <a:cs typeface="Nirmala UI"/>
              </a:rPr>
              <a:t> बांगरमऊ,</a:t>
            </a:r>
            <a:r>
              <a:rPr sz="2000" b="1" u="sng" spc="-20" dirty="0">
                <a:solidFill>
                  <a:srgbClr val="E2D700"/>
                </a:solidFill>
                <a:uFill>
                  <a:solidFill>
                    <a:srgbClr val="E2D700"/>
                  </a:solidFill>
                </a:uFill>
                <a:latin typeface="Nirmala UI"/>
                <a:cs typeface="Nirmala UI"/>
              </a:rPr>
              <a:t> </a:t>
            </a:r>
            <a:r>
              <a:rPr sz="2000" b="1" u="sng" spc="-160" dirty="0">
                <a:solidFill>
                  <a:srgbClr val="E2D700"/>
                </a:solidFill>
                <a:uFill>
                  <a:solidFill>
                    <a:srgbClr val="E2D700"/>
                  </a:solidFill>
                </a:uFill>
                <a:latin typeface="Nirmala UI"/>
                <a:cs typeface="Nirmala UI"/>
              </a:rPr>
              <a:t>उन्नाि</a:t>
            </a:r>
            <a:r>
              <a:rPr sz="2000" b="1" u="sng" spc="20" dirty="0">
                <a:solidFill>
                  <a:srgbClr val="E2D700"/>
                </a:solidFill>
                <a:uFill>
                  <a:solidFill>
                    <a:srgbClr val="E2D700"/>
                  </a:solidFill>
                </a:uFill>
                <a:latin typeface="Nirmala UI"/>
                <a:cs typeface="Nirmala UI"/>
              </a:rPr>
              <a:t> </a:t>
            </a:r>
            <a:r>
              <a:rPr sz="2000" b="1" u="sng" spc="-105" dirty="0">
                <a:solidFill>
                  <a:srgbClr val="E2D700"/>
                </a:solidFill>
                <a:uFill>
                  <a:solidFill>
                    <a:srgbClr val="E2D700"/>
                  </a:solidFill>
                </a:uFill>
                <a:latin typeface="Nirmala UI"/>
                <a:cs typeface="Nirmala UI"/>
              </a:rPr>
              <a:t>(उ.प्र.)</a:t>
            </a:r>
            <a:endParaRPr sz="2000">
              <a:latin typeface="Nirmala UI"/>
              <a:cs typeface="Nirmala UI"/>
            </a:endParaRPr>
          </a:p>
          <a:p>
            <a:pPr marL="13970">
              <a:lnSpc>
                <a:spcPts val="2280"/>
              </a:lnSpc>
              <a:spcBef>
                <a:spcPts val="229"/>
              </a:spcBef>
            </a:pPr>
            <a:r>
              <a:rPr sz="2000" b="1" u="sng" spc="-10" dirty="0">
                <a:solidFill>
                  <a:srgbClr val="E2D700"/>
                </a:solidFill>
                <a:uFill>
                  <a:solidFill>
                    <a:srgbClr val="E2D700"/>
                  </a:solidFill>
                </a:uFill>
                <a:latin typeface="Constantia"/>
                <a:cs typeface="Constantia"/>
              </a:rPr>
              <a:t>Indira</a:t>
            </a:r>
            <a:r>
              <a:rPr sz="2000" u="sng" spc="-125" dirty="0">
                <a:solidFill>
                  <a:srgbClr val="E2D700"/>
                </a:solidFill>
                <a:uFill>
                  <a:solidFill>
                    <a:srgbClr val="E2D7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sng" dirty="0">
                <a:solidFill>
                  <a:srgbClr val="E2D700"/>
                </a:solidFill>
                <a:uFill>
                  <a:solidFill>
                    <a:srgbClr val="E2D700"/>
                  </a:solidFill>
                </a:uFill>
                <a:latin typeface="Constantia"/>
                <a:cs typeface="Constantia"/>
              </a:rPr>
              <a:t>Gandhi</a:t>
            </a:r>
            <a:r>
              <a:rPr sz="2000" u="sng" spc="-85" dirty="0">
                <a:solidFill>
                  <a:srgbClr val="E2D700"/>
                </a:solidFill>
                <a:uFill>
                  <a:solidFill>
                    <a:srgbClr val="E2D7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sng" spc="-10" dirty="0">
                <a:solidFill>
                  <a:srgbClr val="E2D700"/>
                </a:solidFill>
                <a:uFill>
                  <a:solidFill>
                    <a:srgbClr val="E2D700"/>
                  </a:solidFill>
                </a:uFill>
                <a:latin typeface="Constantia"/>
                <a:cs typeface="Constantia"/>
              </a:rPr>
              <a:t>Government</a:t>
            </a:r>
            <a:r>
              <a:rPr sz="2000" u="sng" spc="-114" dirty="0">
                <a:solidFill>
                  <a:srgbClr val="E2D700"/>
                </a:solidFill>
                <a:uFill>
                  <a:solidFill>
                    <a:srgbClr val="E2D7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sng" spc="-130" dirty="0">
                <a:solidFill>
                  <a:srgbClr val="E2D700"/>
                </a:solidFill>
                <a:uFill>
                  <a:solidFill>
                    <a:srgbClr val="E2D700"/>
                  </a:solidFill>
                </a:uFill>
                <a:latin typeface="Constantia"/>
                <a:cs typeface="Constantia"/>
              </a:rPr>
              <a:t>P.</a:t>
            </a:r>
            <a:r>
              <a:rPr sz="2000" u="sng" spc="-25" dirty="0">
                <a:solidFill>
                  <a:srgbClr val="E2D700"/>
                </a:solidFill>
                <a:uFill>
                  <a:solidFill>
                    <a:srgbClr val="E2D7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sng" dirty="0">
                <a:solidFill>
                  <a:srgbClr val="E2D700"/>
                </a:solidFill>
                <a:uFill>
                  <a:solidFill>
                    <a:srgbClr val="E2D700"/>
                  </a:solidFill>
                </a:uFill>
                <a:latin typeface="Constantia"/>
                <a:cs typeface="Constantia"/>
              </a:rPr>
              <a:t>G.</a:t>
            </a:r>
            <a:r>
              <a:rPr sz="2000" u="sng" spc="-60" dirty="0">
                <a:solidFill>
                  <a:srgbClr val="E2D700"/>
                </a:solidFill>
                <a:uFill>
                  <a:solidFill>
                    <a:srgbClr val="E2D7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sng" spc="-10" dirty="0">
                <a:solidFill>
                  <a:srgbClr val="E2D700"/>
                </a:solidFill>
                <a:uFill>
                  <a:solidFill>
                    <a:srgbClr val="E2D700"/>
                  </a:solidFill>
                </a:uFill>
                <a:latin typeface="Constantia"/>
                <a:cs typeface="Constantia"/>
              </a:rPr>
              <a:t>College</a:t>
            </a:r>
            <a:r>
              <a:rPr sz="2000" u="sng" spc="-95" dirty="0">
                <a:solidFill>
                  <a:srgbClr val="E2D700"/>
                </a:solidFill>
                <a:uFill>
                  <a:solidFill>
                    <a:srgbClr val="E2D7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sng" spc="-55" dirty="0">
                <a:solidFill>
                  <a:srgbClr val="E2D700"/>
                </a:solidFill>
                <a:uFill>
                  <a:solidFill>
                    <a:srgbClr val="E2D700"/>
                  </a:solidFill>
                </a:uFill>
                <a:latin typeface="Constantia"/>
                <a:cs typeface="Constantia"/>
              </a:rPr>
              <a:t>(U.P.)</a:t>
            </a:r>
            <a:r>
              <a:rPr sz="2000" u="sng" spc="-40" dirty="0">
                <a:solidFill>
                  <a:srgbClr val="E2D700"/>
                </a:solidFill>
                <a:uFill>
                  <a:solidFill>
                    <a:srgbClr val="E2D7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sng" spc="-10" dirty="0">
                <a:solidFill>
                  <a:srgbClr val="E2D700"/>
                </a:solidFill>
                <a:uFill>
                  <a:solidFill>
                    <a:srgbClr val="E2D700"/>
                  </a:solidFill>
                </a:uFill>
                <a:latin typeface="Constantia"/>
                <a:cs typeface="Constantia"/>
              </a:rPr>
              <a:t>(Accredited</a:t>
            </a:r>
            <a:r>
              <a:rPr sz="2000" u="sng" spc="-40" dirty="0">
                <a:solidFill>
                  <a:srgbClr val="E2D700"/>
                </a:solidFill>
                <a:uFill>
                  <a:solidFill>
                    <a:srgbClr val="E2D7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sng" spc="-25" dirty="0">
                <a:solidFill>
                  <a:srgbClr val="E2D700"/>
                </a:solidFill>
                <a:uFill>
                  <a:solidFill>
                    <a:srgbClr val="E2D700"/>
                  </a:solidFill>
                </a:uFill>
                <a:latin typeface="Constantia"/>
                <a:cs typeface="Constantia"/>
              </a:rPr>
              <a:t>By</a:t>
            </a:r>
            <a:endParaRPr sz="2000">
              <a:latin typeface="Constantia"/>
              <a:cs typeface="Constantia"/>
            </a:endParaRPr>
          </a:p>
          <a:p>
            <a:pPr marL="273685" algn="ctr">
              <a:lnSpc>
                <a:spcPts val="2280"/>
              </a:lnSpc>
            </a:pPr>
            <a:r>
              <a:rPr sz="2000" b="1" u="sng" spc="-10" dirty="0">
                <a:solidFill>
                  <a:srgbClr val="E2D700"/>
                </a:solidFill>
                <a:uFill>
                  <a:solidFill>
                    <a:srgbClr val="E2D700"/>
                  </a:solidFill>
                </a:uFill>
                <a:latin typeface="Constantia"/>
                <a:cs typeface="Constantia"/>
              </a:rPr>
              <a:t>NAAC)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442595" rIns="0" bIns="0" rtlCol="0">
            <a:spAutoFit/>
          </a:bodyPr>
          <a:lstStyle/>
          <a:p>
            <a:pPr marL="10160" algn="ctr">
              <a:lnSpc>
                <a:spcPct val="100000"/>
              </a:lnSpc>
              <a:spcBef>
                <a:spcPts val="3485"/>
              </a:spcBef>
            </a:pPr>
            <a:r>
              <a:rPr spc="-165" dirty="0"/>
              <a:t>Dr.</a:t>
            </a:r>
            <a:r>
              <a:rPr b="0" spc="-220" dirty="0">
                <a:latin typeface="Times New Roman"/>
                <a:cs typeface="Times New Roman"/>
              </a:rPr>
              <a:t> </a:t>
            </a:r>
            <a:r>
              <a:rPr dirty="0"/>
              <a:t>Vishnu</a:t>
            </a:r>
            <a:r>
              <a:rPr b="0" spc="-135" dirty="0">
                <a:latin typeface="Times New Roman"/>
                <a:cs typeface="Times New Roman"/>
              </a:rPr>
              <a:t> </a:t>
            </a:r>
            <a:r>
              <a:rPr spc="-10" dirty="0"/>
              <a:t>Mishra</a:t>
            </a:r>
          </a:p>
          <a:p>
            <a:pPr algn="ctr">
              <a:lnSpc>
                <a:spcPct val="100000"/>
              </a:lnSpc>
              <a:spcBef>
                <a:spcPts val="2780"/>
              </a:spcBef>
            </a:pPr>
            <a:r>
              <a:rPr sz="4600" dirty="0"/>
              <a:t>(Principal</a:t>
            </a:r>
            <a:r>
              <a:rPr sz="4600" b="0" spc="-145" dirty="0">
                <a:latin typeface="Times New Roman"/>
                <a:cs typeface="Times New Roman"/>
              </a:rPr>
              <a:t> </a:t>
            </a:r>
            <a:r>
              <a:rPr sz="4600" dirty="0"/>
              <a:t>&amp;</a:t>
            </a:r>
            <a:r>
              <a:rPr sz="4600" b="0" spc="-225" dirty="0">
                <a:latin typeface="Times New Roman"/>
                <a:cs typeface="Times New Roman"/>
              </a:rPr>
              <a:t> </a:t>
            </a:r>
            <a:r>
              <a:rPr sz="4600" spc="-30" dirty="0"/>
              <a:t>Associate</a:t>
            </a:r>
            <a:r>
              <a:rPr sz="4600" b="0" spc="-250" dirty="0">
                <a:latin typeface="Times New Roman"/>
                <a:cs typeface="Times New Roman"/>
              </a:rPr>
              <a:t> </a:t>
            </a:r>
            <a:r>
              <a:rPr sz="4600" spc="-10" dirty="0"/>
              <a:t>Prof.)</a:t>
            </a:r>
            <a:endParaRPr sz="4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854964"/>
            <a:ext cx="9143999" cy="600303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854964"/>
            <a:ext cx="9143999" cy="600303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854964"/>
            <a:ext cx="9143999" cy="600303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854964"/>
            <a:ext cx="9143999" cy="600303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854964"/>
            <a:ext cx="9143999" cy="600303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854964"/>
            <a:ext cx="9143999" cy="600303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854964"/>
            <a:ext cx="9143999" cy="600303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854964"/>
            <a:ext cx="9143999" cy="600303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854964"/>
            <a:ext cx="9143999" cy="600303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854964"/>
            <a:ext cx="9143999" cy="60030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854964"/>
            <a:ext cx="9143999" cy="600303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854964"/>
            <a:ext cx="9143999" cy="600303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854964"/>
            <a:ext cx="9143999" cy="600303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854964"/>
            <a:ext cx="9143999" cy="600303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854964"/>
            <a:ext cx="9143999" cy="6003035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854964"/>
            <a:ext cx="9143999" cy="6003035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854964"/>
            <a:ext cx="9143999" cy="6003035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854964"/>
            <a:ext cx="9143999" cy="6003035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854964"/>
            <a:ext cx="9143999" cy="6003035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854964"/>
            <a:ext cx="9143999" cy="6003035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854964"/>
            <a:ext cx="9143999" cy="600303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854964"/>
            <a:ext cx="9143999" cy="6003035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6995">
              <a:lnSpc>
                <a:spcPct val="100000"/>
              </a:lnSpc>
              <a:spcBef>
                <a:spcPts val="100"/>
              </a:spcBef>
            </a:pPr>
            <a:r>
              <a:rPr dirty="0"/>
              <a:t>Thank</a:t>
            </a:r>
            <a:r>
              <a:rPr b="0" spc="-254" dirty="0">
                <a:latin typeface="Times New Roman"/>
                <a:cs typeface="Times New Roman"/>
              </a:rPr>
              <a:t> </a:t>
            </a:r>
            <a:r>
              <a:rPr spc="-760" dirty="0"/>
              <a:t>Y</a:t>
            </a:r>
            <a:r>
              <a:rPr spc="15" dirty="0"/>
              <a:t>ou!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854964"/>
            <a:ext cx="9143999" cy="600303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854964"/>
            <a:ext cx="9143999" cy="600303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854964"/>
            <a:ext cx="9143999" cy="600303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854964"/>
            <a:ext cx="9143999" cy="600303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854964"/>
            <a:ext cx="9143999" cy="600303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854964"/>
            <a:ext cx="9143999" cy="600303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50</Words>
  <Application>Microsoft Office PowerPoint</Application>
  <PresentationFormat>Bildschirmpräsentation (4:3)</PresentationFormat>
  <Paragraphs>7</Paragraphs>
  <Slides>30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30</vt:i4>
      </vt:variant>
    </vt:vector>
  </HeadingPairs>
  <TitlesOfParts>
    <vt:vector size="35" baseType="lpstr">
      <vt:lpstr>Calibri</vt:lpstr>
      <vt:lpstr>Constantia</vt:lpstr>
      <vt:lpstr>Nirmala UI</vt:lpstr>
      <vt:lpstr>Times New Roman</vt:lpstr>
      <vt:lpstr>Office Theme</vt:lpstr>
      <vt:lpstr>Kinesiology &amp; Biomechanics in Sports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Online2PDF.com</dc:creator>
  <cp:lastModifiedBy>Online2PDF.com</cp:lastModifiedBy>
  <cp:revision>1</cp:revision>
  <dcterms:created xsi:type="dcterms:W3CDTF">2026-02-14T20:39:20Z</dcterms:created>
  <dcterms:modified xsi:type="dcterms:W3CDTF">2026-02-14T20:39:22Z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2026-02-14T00:00:00Z</vt:filetime>
  </property>
  <property fmtid="{D5CDD505-2E9C-101B-9397-08002B2CF9AE}" pid="3" name="LastSaved">
    <vt:filetime>2026-02-14T00:00:00Z</vt:filetime>
  </property>
</Properties>
</file>